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  <p:sldMasterId id="2147483691" r:id="rId7"/>
    <p:sldMasterId id="2147483692" r:id="rId8"/>
    <p:sldMasterId id="214748369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y="5143500" cx="9144000"/>
  <p:notesSz cx="6858000" cy="9144000"/>
  <p:embeddedFontLst>
    <p:embeddedFont>
      <p:font typeface="Tahoma"/>
      <p:regular r:id="rId32"/>
      <p:bold r:id="rId33"/>
    </p:embeddedFont>
    <p:embeddedFont>
      <p:font typeface="Arial Black"/>
      <p:regular r:id="rId34"/>
    </p:embeddedFont>
    <p:embeddedFont>
      <p:font typeface="Dancing Script"/>
      <p:regular r:id="rId35"/>
      <p:bold r:id="rId36"/>
    </p:embeddedFont>
    <p:embeddedFont>
      <p:font typeface="Comforta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EEBC51-E745-4131-AD07-3CA4DF9C6493}">
  <a:tblStyle styleId="{75EEBC51-E745-4131-AD07-3CA4DF9C64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font" Target="fonts/Tahoma-bold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Tahoma-regular.fntdata"/><Relationship Id="rId13" Type="http://schemas.openxmlformats.org/officeDocument/2006/relationships/slide" Target="slides/slide3.xml"/><Relationship Id="rId35" Type="http://schemas.openxmlformats.org/officeDocument/2006/relationships/font" Target="fonts/DancingScript-regular.fntdata"/><Relationship Id="rId12" Type="http://schemas.openxmlformats.org/officeDocument/2006/relationships/slide" Target="slides/slide2.xml"/><Relationship Id="rId34" Type="http://schemas.openxmlformats.org/officeDocument/2006/relationships/font" Target="fonts/ArialBlack-regular.fntdata"/><Relationship Id="rId15" Type="http://schemas.openxmlformats.org/officeDocument/2006/relationships/slide" Target="slides/slide5.xml"/><Relationship Id="rId37" Type="http://schemas.openxmlformats.org/officeDocument/2006/relationships/font" Target="fonts/Comfortaa-regular.fntdata"/><Relationship Id="rId14" Type="http://schemas.openxmlformats.org/officeDocument/2006/relationships/slide" Target="slides/slide4.xml"/><Relationship Id="rId36" Type="http://schemas.openxmlformats.org/officeDocument/2006/relationships/font" Target="fonts/DancingScript-bold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38" Type="http://schemas.openxmlformats.org/officeDocument/2006/relationships/font" Target="fonts/Comfortaa-bold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88c913367_0_60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888c913367_0_60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c386a0877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bc386a087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bc386a0877_0_9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bc386a0877_0_154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1" name="Google Shape;311;g2bc386a0877_0_154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2bc386a0877_0_154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913cb23468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913cb2346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913cb23468_0_7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bc386a0877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bc386a087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bc386a0877_0_20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913cb23468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913cb2346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913cb23468_0_5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c386a0877_0_2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bc386a087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bc386a0877_0_21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16f47167dd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16f47167d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16f47167dd_0_7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16f47167dd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16f47167d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16f47167dd_0_8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6f47167dd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16f47167d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16f47167dd_0_9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6f47167dd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16f47167d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16f47167dd_0_10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Benford isn’t a 2D Arrayt</a:t>
            </a:r>
            <a:endParaRPr/>
          </a:p>
        </p:txBody>
      </p:sp>
      <p:sp>
        <p:nvSpPr>
          <p:cNvPr id="236" name="Google Shape;236;p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13cb23468_0_62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7" name="Google Shape;387;g2913cb23468_0_62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2913cb23468_0_62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1616dbe96b_0_67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0" name="Google Shape;400;g21616dbe96b_0_67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g21616dbe96b_0_67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df3d9d866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df3d9d86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4df3d9d866_0_4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c386a087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c386a08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bc386a0877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4df3d9d866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4df3d9d86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4df3d9d866_0_13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df3d9d866_0_2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4df3d9d866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4df3d9d866_0_25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c386a0877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bc386a087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bc386a0877_0_4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c386a0877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bc386a087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bc386a0877_0_9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0" y="419301"/>
            <a:ext cx="8229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457200" y="1128300"/>
            <a:ext cx="82296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5" name="Google Shape;105;p2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0" name="Google Shape;110;p2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457200" y="463951"/>
            <a:ext cx="82296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457200" y="1031738"/>
            <a:ext cx="82296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type="title"/>
          </p:nvPr>
        </p:nvSpPr>
        <p:spPr>
          <a:xfrm>
            <a:off x="412875" y="486375"/>
            <a:ext cx="822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0" name="Google Shape;150;p3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5" name="Google Shape;155;p3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3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0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2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9" name="Google Shape;189;p42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0" name="Google Shape;190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4" name="Google Shape;194;p43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5" name="Google Shape;195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4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4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0" name="Google Shape;200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5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4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4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412875" y="486375"/>
            <a:ext cx="822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457200" y="1156500"/>
            <a:ext cx="8229600" cy="3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n.wikipedia.org/wiki/Data" TargetMode="External"/><Relationship Id="rId4" Type="http://schemas.openxmlformats.org/officeDocument/2006/relationships/hyperlink" Target="https://en.wikipedia.org/wiki/Leading_digit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hyperlink" Target="http://www.youtube.com/watch?v=99nl9blaNuY" TargetMode="External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7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7"/>
          <p:cNvSpPr/>
          <p:nvPr/>
        </p:nvSpPr>
        <p:spPr>
          <a:xfrm>
            <a:off x="2579601" y="884645"/>
            <a:ext cx="1302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7"/>
          <p:cNvSpPr/>
          <p:nvPr/>
        </p:nvSpPr>
        <p:spPr>
          <a:xfrm>
            <a:off x="2802717" y="3191629"/>
            <a:ext cx="7731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7"/>
          <p:cNvSpPr/>
          <p:nvPr/>
        </p:nvSpPr>
        <p:spPr>
          <a:xfrm>
            <a:off x="4194317" y="3824059"/>
            <a:ext cx="773100" cy="632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7"/>
          <p:cNvSpPr/>
          <p:nvPr/>
        </p:nvSpPr>
        <p:spPr>
          <a:xfrm>
            <a:off x="115250" y="1195706"/>
            <a:ext cx="7731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7"/>
          <p:cNvSpPr/>
          <p:nvPr/>
        </p:nvSpPr>
        <p:spPr>
          <a:xfrm>
            <a:off x="2168295" y="2353469"/>
            <a:ext cx="7731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7"/>
          <p:cNvSpPr/>
          <p:nvPr/>
        </p:nvSpPr>
        <p:spPr>
          <a:xfrm>
            <a:off x="593484" y="2353469"/>
            <a:ext cx="11970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7"/>
          <p:cNvSpPr/>
          <p:nvPr/>
        </p:nvSpPr>
        <p:spPr>
          <a:xfrm>
            <a:off x="3109574" y="3596819"/>
            <a:ext cx="7731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7"/>
          <p:cNvSpPr/>
          <p:nvPr/>
        </p:nvSpPr>
        <p:spPr>
          <a:xfrm>
            <a:off x="487804" y="2943070"/>
            <a:ext cx="1302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7"/>
          <p:cNvSpPr/>
          <p:nvPr/>
        </p:nvSpPr>
        <p:spPr>
          <a:xfrm>
            <a:off x="3934388" y="2843896"/>
            <a:ext cx="7731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/>
          <p:nvPr/>
        </p:nvSpPr>
        <p:spPr>
          <a:xfrm>
            <a:off x="2247751" y="4229250"/>
            <a:ext cx="7731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7"/>
          <p:cNvSpPr/>
          <p:nvPr/>
        </p:nvSpPr>
        <p:spPr>
          <a:xfrm>
            <a:off x="2941094" y="2353469"/>
            <a:ext cx="7731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7"/>
          <p:cNvSpPr txBox="1"/>
          <p:nvPr>
            <p:ph type="title"/>
          </p:nvPr>
        </p:nvSpPr>
        <p:spPr>
          <a:xfrm>
            <a:off x="131112" y="1826802"/>
            <a:ext cx="3750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7" name="Google Shape;227;p47"/>
          <p:cNvSpPr/>
          <p:nvPr/>
        </p:nvSpPr>
        <p:spPr>
          <a:xfrm>
            <a:off x="420653" y="544425"/>
            <a:ext cx="11970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7"/>
          <p:cNvSpPr/>
          <p:nvPr/>
        </p:nvSpPr>
        <p:spPr>
          <a:xfrm>
            <a:off x="906934" y="4229238"/>
            <a:ext cx="7731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7"/>
          <p:cNvSpPr/>
          <p:nvPr/>
        </p:nvSpPr>
        <p:spPr>
          <a:xfrm>
            <a:off x="1679720" y="764430"/>
            <a:ext cx="1302900" cy="11295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7"/>
          <p:cNvSpPr/>
          <p:nvPr/>
        </p:nvSpPr>
        <p:spPr>
          <a:xfrm>
            <a:off x="1985412" y="3347825"/>
            <a:ext cx="513300" cy="3981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47"/>
          <p:cNvSpPr txBox="1"/>
          <p:nvPr/>
        </p:nvSpPr>
        <p:spPr>
          <a:xfrm>
            <a:off x="4146150" y="544425"/>
            <a:ext cx="4671300" cy="769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Question of the Day: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>
            <p:ph type="title"/>
          </p:nvPr>
        </p:nvSpPr>
        <p:spPr>
          <a:xfrm>
            <a:off x="457200" y="463951"/>
            <a:ext cx="8229600" cy="51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308" name="Google Shape;3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088" y="1216950"/>
            <a:ext cx="7183825" cy="23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57"/>
          <p:cNvSpPr txBox="1"/>
          <p:nvPr>
            <p:ph idx="1" type="body"/>
          </p:nvPr>
        </p:nvSpPr>
        <p:spPr>
          <a:xfrm>
            <a:off x="2323600" y="591500"/>
            <a:ext cx="6283200" cy="122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getCharTallies()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Read a file and print the number uppercase, lowercase, digit, space and other characters. </a:t>
            </a:r>
            <a:endParaRPr sz="2500"/>
          </a:p>
        </p:txBody>
      </p:sp>
      <p:sp>
        <p:nvSpPr>
          <p:cNvPr id="316" name="Google Shape;316;p57"/>
          <p:cNvSpPr/>
          <p:nvPr/>
        </p:nvSpPr>
        <p:spPr>
          <a:xfrm>
            <a:off x="304975" y="743675"/>
            <a:ext cx="1450200" cy="12204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57"/>
          <p:cNvSpPr txBox="1"/>
          <p:nvPr>
            <p:ph idx="1" type="body"/>
          </p:nvPr>
        </p:nvSpPr>
        <p:spPr>
          <a:xfrm>
            <a:off x="-8150" y="2181275"/>
            <a:ext cx="868200" cy="20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Input:</a:t>
            </a:r>
            <a:endParaRPr sz="2800"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2540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Output:</a:t>
            </a:r>
            <a:endParaRPr sz="2800"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025" y="2137447"/>
            <a:ext cx="2819625" cy="11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025" y="3630475"/>
            <a:ext cx="1057025" cy="7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8675" y="2729875"/>
            <a:ext cx="5096275" cy="17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7"/>
          <p:cNvSpPr txBox="1"/>
          <p:nvPr>
            <p:ph idx="1" type="body"/>
          </p:nvPr>
        </p:nvSpPr>
        <p:spPr>
          <a:xfrm>
            <a:off x="3957250" y="2181275"/>
            <a:ext cx="3015900" cy="51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Calling code</a:t>
            </a:r>
            <a:r>
              <a:rPr lang="en-US" sz="2800"/>
              <a:t>: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idx="1" type="body"/>
          </p:nvPr>
        </p:nvSpPr>
        <p:spPr>
          <a:xfrm>
            <a:off x="118525" y="1386019"/>
            <a:ext cx="1156800" cy="37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ASCII Table</a:t>
            </a:r>
            <a:endParaRPr/>
          </a:p>
        </p:txBody>
      </p:sp>
      <p:pic>
        <p:nvPicPr>
          <p:cNvPr id="328" name="Google Shape;32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575" y="365068"/>
            <a:ext cx="5571310" cy="4724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9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335" name="Google Shape;335;p59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0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342" name="Google Shape;34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75" y="1261775"/>
            <a:ext cx="7047450" cy="31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1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FF0000"/>
                </a:highlight>
              </a:rPr>
              <a:t>STOPPED HERE</a:t>
            </a:r>
            <a:endParaRPr sz="4800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Benford’s Law Example</a:t>
            </a:r>
            <a:endParaRPr/>
          </a:p>
        </p:txBody>
      </p:sp>
      <p:sp>
        <p:nvSpPr>
          <p:cNvPr id="356" name="Google Shape;356;p62"/>
          <p:cNvSpPr txBox="1"/>
          <p:nvPr>
            <p:ph idx="4294967295" type="body"/>
          </p:nvPr>
        </p:nvSpPr>
        <p:spPr>
          <a:xfrm>
            <a:off x="152400" y="4092750"/>
            <a:ext cx="8991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5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observation that in many real-life sets of numerical </a:t>
            </a:r>
            <a:r>
              <a:rPr lang="en-US" sz="2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data</a:t>
            </a:r>
            <a:r>
              <a:rPr lang="en-US" sz="215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en-US" sz="2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leading digit</a:t>
            </a:r>
            <a:r>
              <a:rPr lang="en-US" sz="215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is likely to be small. For example, nearly 30% of the numbers will begin with ‘1’.</a:t>
            </a:r>
            <a:endParaRPr sz="215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5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https://en.wikipedia.org/wiki/Benford%27s_law#Examples</a:t>
            </a:r>
            <a:endParaRPr sz="1600"/>
          </a:p>
        </p:txBody>
      </p:sp>
      <p:pic>
        <p:nvPicPr>
          <p:cNvPr id="357" name="Google Shape;35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388" y="903750"/>
            <a:ext cx="4545026" cy="314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4822" y="903750"/>
            <a:ext cx="1970083" cy="267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None/>
            </a:pPr>
            <a:r>
              <a:rPr lang="en-US" sz="4400"/>
              <a:t>Benford’s Law Example 1</a:t>
            </a:r>
            <a:endParaRPr/>
          </a:p>
        </p:txBody>
      </p:sp>
      <p:sp>
        <p:nvSpPr>
          <p:cNvPr id="365" name="Google Shape;365;p63"/>
          <p:cNvSpPr txBox="1"/>
          <p:nvPr>
            <p:ph idx="4294967295" type="body"/>
          </p:nvPr>
        </p:nvSpPr>
        <p:spPr>
          <a:xfrm>
            <a:off x="0" y="953381"/>
            <a:ext cx="8991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Leading digit of 2</a:t>
            </a:r>
            <a:r>
              <a:rPr baseline="30000" lang="en-US" sz="260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</a:t>
            </a:r>
            <a:endParaRPr baseline="30000" sz="2600"/>
          </a:p>
        </p:txBody>
      </p:sp>
      <p:sp>
        <p:nvSpPr>
          <p:cNvPr id="366" name="Google Shape;366;p63"/>
          <p:cNvSpPr txBox="1"/>
          <p:nvPr>
            <p:ph idx="4294967295" type="body"/>
          </p:nvPr>
        </p:nvSpPr>
        <p:spPr>
          <a:xfrm>
            <a:off x="0" y="4263094"/>
            <a:ext cx="8991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5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https://en.wikipedia.org/wiki/Benford%27s_law#Examples</a:t>
            </a:r>
            <a:endParaRPr sz="1600"/>
          </a:p>
        </p:txBody>
      </p:sp>
      <p:pic>
        <p:nvPicPr>
          <p:cNvPr id="367" name="Google Shape;3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925" y="1496100"/>
            <a:ext cx="4356194" cy="276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4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Benford’s Law Example 2</a:t>
            </a:r>
            <a:endParaRPr/>
          </a:p>
        </p:txBody>
      </p:sp>
      <p:sp>
        <p:nvSpPr>
          <p:cNvPr id="374" name="Google Shape;374;p64"/>
          <p:cNvSpPr txBox="1"/>
          <p:nvPr>
            <p:ph idx="4294967295" type="body"/>
          </p:nvPr>
        </p:nvSpPr>
        <p:spPr>
          <a:xfrm>
            <a:off x="0" y="4263094"/>
            <a:ext cx="8991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5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https://en.wikipedia.org/wiki/Benford%27s_law#Examples</a:t>
            </a:r>
            <a:endParaRPr sz="1600"/>
          </a:p>
        </p:txBody>
      </p:sp>
      <p:sp>
        <p:nvSpPr>
          <p:cNvPr id="375" name="Google Shape;375;p64"/>
          <p:cNvSpPr txBox="1"/>
          <p:nvPr>
            <p:ph idx="4294967295" type="body"/>
          </p:nvPr>
        </p:nvSpPr>
        <p:spPr>
          <a:xfrm>
            <a:off x="152400" y="4092750"/>
            <a:ext cx="8991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5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https://en.wikipedia.org/wiki/Benford%27s_law#Examples</a:t>
            </a:r>
            <a:endParaRPr sz="1600"/>
          </a:p>
        </p:txBody>
      </p:sp>
      <p:pic>
        <p:nvPicPr>
          <p:cNvPr id="376" name="Google Shape;3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35938"/>
            <a:ext cx="6629400" cy="292868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4"/>
          <p:cNvSpPr txBox="1"/>
          <p:nvPr>
            <p:ph idx="4294967295" type="body"/>
          </p:nvPr>
        </p:nvSpPr>
        <p:spPr>
          <a:xfrm>
            <a:off x="0" y="857250"/>
            <a:ext cx="8991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height of the 58 tallest buildings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None/>
            </a:pPr>
            <a:r>
              <a:rPr lang="en-US" sz="4400"/>
              <a:t>What Kinds of data?</a:t>
            </a:r>
            <a:endParaRPr/>
          </a:p>
        </p:txBody>
      </p:sp>
      <p:sp>
        <p:nvSpPr>
          <p:cNvPr id="384" name="Google Shape;384;p65"/>
          <p:cNvSpPr txBox="1"/>
          <p:nvPr>
            <p:ph idx="4294967295" type="body"/>
          </p:nvPr>
        </p:nvSpPr>
        <p:spPr>
          <a:xfrm>
            <a:off x="598500" y="976725"/>
            <a:ext cx="7947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</a:pPr>
            <a:r>
              <a:rPr lang="en-US" sz="2200"/>
              <a:t>Examples of Benford’s Law</a:t>
            </a:r>
            <a:endParaRPr sz="2200"/>
          </a:p>
          <a:p>
            <a:pPr indent="-2286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</a:pPr>
            <a:r>
              <a:rPr lang="en-US" sz="1800"/>
              <a:t>Street addresses</a:t>
            </a:r>
            <a:endParaRPr sz="1800"/>
          </a:p>
          <a:p>
            <a:pPr indent="-2286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</a:pPr>
            <a:r>
              <a:rPr lang="en-US" sz="1800"/>
              <a:t>Stock prices</a:t>
            </a:r>
            <a:endParaRPr sz="1800"/>
          </a:p>
          <a:p>
            <a:pPr indent="-2286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</a:pPr>
            <a:r>
              <a:rPr lang="en-US" sz="1800"/>
              <a:t>Population counts</a:t>
            </a:r>
            <a:endParaRPr sz="1800"/>
          </a:p>
          <a:p>
            <a:pPr indent="-2286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</a:pPr>
            <a:r>
              <a:rPr lang="en-US" sz="1800"/>
              <a:t>Length of rivers</a:t>
            </a:r>
            <a:endParaRPr sz="1800"/>
          </a:p>
          <a:p>
            <a:pPr indent="-2095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</a:pPr>
            <a:r>
              <a:rPr lang="en-US" sz="2200"/>
              <a:t>NOT examples of Benford’s Law</a:t>
            </a:r>
            <a:endParaRPr sz="2200"/>
          </a:p>
          <a:p>
            <a:pPr indent="-2159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800"/>
              <a:t>Results of rolling one dice</a:t>
            </a:r>
            <a:endParaRPr sz="1800"/>
          </a:p>
          <a:p>
            <a:pPr indent="-2159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800"/>
              <a:t>Zip codes</a:t>
            </a:r>
            <a:endParaRPr sz="1800"/>
          </a:p>
          <a:p>
            <a:pPr indent="-1682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200"/>
              <a:t>More info</a:t>
            </a:r>
            <a:endParaRPr sz="2200"/>
          </a:p>
          <a:p>
            <a:pPr indent="-2540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Works for all number bases</a:t>
            </a:r>
            <a:endParaRPr sz="1800"/>
          </a:p>
          <a:p>
            <a:pPr indent="-254000" lvl="1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Works to a lesser degree for 2nd, 3rd, etc. digits</a:t>
            </a:r>
            <a:endParaRPr sz="1800"/>
          </a:p>
          <a:p>
            <a:pPr indent="-1682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200"/>
              <a:t>Questions?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8"/>
          <p:cNvCxnSpPr/>
          <p:nvPr/>
        </p:nvCxnSpPr>
        <p:spPr>
          <a:xfrm>
            <a:off x="628650" y="3486150"/>
            <a:ext cx="561990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48"/>
          <p:cNvSpPr txBox="1"/>
          <p:nvPr/>
        </p:nvSpPr>
        <p:spPr>
          <a:xfrm>
            <a:off x="548650" y="3920456"/>
            <a:ext cx="5700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GDC </a:t>
            </a: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6.318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0" name="Google Shape;240;p48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sz="31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i="0" lang="en-US" sz="300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</a:t>
            </a:r>
            <a:r>
              <a:rPr b="1" lang="en-US" sz="3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 Benford’s Law</a:t>
            </a:r>
            <a:r>
              <a:rPr b="1" lang="en-US" sz="3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i="0" sz="30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1" name="Google Shape;24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97" y="-152400"/>
            <a:ext cx="1613387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968" y="785468"/>
            <a:ext cx="742237" cy="74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66"/>
          <p:cNvSpPr txBox="1"/>
          <p:nvPr>
            <p:ph idx="1" type="body"/>
          </p:nvPr>
        </p:nvSpPr>
        <p:spPr>
          <a:xfrm>
            <a:off x="457200" y="2268463"/>
            <a:ext cx="82296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Benford</a:t>
            </a:r>
            <a:r>
              <a:rPr lang="en-US"/>
              <a:t>.java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Write countLeadingDigits(). Use main() and getFirstDigit().</a:t>
            </a:r>
            <a:endParaRPr sz="2500"/>
          </a:p>
        </p:txBody>
      </p:sp>
      <p:sp>
        <p:nvSpPr>
          <p:cNvPr id="392" name="Google Shape;392;p66"/>
          <p:cNvSpPr/>
          <p:nvPr/>
        </p:nvSpPr>
        <p:spPr>
          <a:xfrm>
            <a:off x="304975" y="743672"/>
            <a:ext cx="1552200" cy="11505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p66"/>
          <p:cNvSpPr txBox="1"/>
          <p:nvPr/>
        </p:nvSpPr>
        <p:spPr>
          <a:xfrm>
            <a:off x="3120475" y="1821656"/>
            <a:ext cx="55281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Input                                                             Output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66"/>
          <p:cNvPicPr preferRelativeResize="0"/>
          <p:nvPr/>
        </p:nvPicPr>
        <p:blipFill rotWithShape="1">
          <a:blip r:embed="rId3">
            <a:alphaModFix/>
          </a:blip>
          <a:srcRect b="0" l="11940" r="0" t="0"/>
          <a:stretch/>
        </p:blipFill>
        <p:spPr>
          <a:xfrm>
            <a:off x="3283325" y="670725"/>
            <a:ext cx="452950" cy="105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9900" y="475803"/>
            <a:ext cx="1430175" cy="141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6400" y="3105938"/>
            <a:ext cx="4414838" cy="92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6874" y="4078949"/>
            <a:ext cx="2933738" cy="973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67"/>
          <p:cNvGrpSpPr/>
          <p:nvPr/>
        </p:nvGrpSpPr>
        <p:grpSpPr>
          <a:xfrm>
            <a:off x="3607337" y="475568"/>
            <a:ext cx="5433378" cy="4583250"/>
            <a:chOff x="4913813" y="475575"/>
            <a:chExt cx="4126512" cy="4583250"/>
          </a:xfrm>
        </p:grpSpPr>
        <p:sp>
          <p:nvSpPr>
            <p:cNvPr id="404" name="Google Shape;404;p67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7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7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7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7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7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7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1" name="Google Shape;411;p67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7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latin typeface="Comfortaa"/>
                  <a:ea typeface="Comfortaa"/>
                  <a:cs typeface="Comfortaa"/>
                  <a:sym typeface="Comfortaa"/>
                </a:rPr>
                <a:t>Hi!</a:t>
              </a:r>
              <a:endParaRPr b="1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3" name="Google Shape;413;p67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7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7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7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67"/>
          <p:cNvSpPr txBox="1"/>
          <p:nvPr>
            <p:ph type="title"/>
          </p:nvPr>
        </p:nvSpPr>
        <p:spPr>
          <a:xfrm>
            <a:off x="457200" y="6186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7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Announcements </a:t>
            </a:r>
            <a:endParaRPr/>
          </a:p>
        </p:txBody>
      </p:sp>
      <p:sp>
        <p:nvSpPr>
          <p:cNvPr id="250" name="Google Shape;250;p49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TBD</a:t>
            </a:r>
            <a:endParaRPr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>
            <p:ph type="title"/>
          </p:nvPr>
        </p:nvSpPr>
        <p:spPr>
          <a:xfrm>
            <a:off x="457200" y="463951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2 Test Info</a:t>
            </a:r>
            <a:endParaRPr/>
          </a:p>
        </p:txBody>
      </p:sp>
      <p:sp>
        <p:nvSpPr>
          <p:cNvPr id="258" name="Google Shape;258;p50"/>
          <p:cNvSpPr txBox="1"/>
          <p:nvPr/>
        </p:nvSpPr>
        <p:spPr>
          <a:xfrm>
            <a:off x="391825" y="411995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 There is an extra time test and a make-up test for students who have been approved ahead of time. There is also an alternate test time for students with a UT testing conflict and who have been approved ahead of time.  The day, time and location of these tests will be emailed to the approved students.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0"/>
          <p:cNvSpPr txBox="1"/>
          <p:nvPr/>
        </p:nvSpPr>
        <p:spPr>
          <a:xfrm>
            <a:off x="456625" y="1026113"/>
            <a:ext cx="836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test focuses on Chapters 3G - 7. Understanding of material previously covered in Chapters 1 - 3 is necessary, but not the focus.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 txBox="1"/>
          <p:nvPr/>
        </p:nvSpPr>
        <p:spPr>
          <a:xfrm>
            <a:off x="1051500" y="2660681"/>
            <a:ext cx="7003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Quiz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0" y="1261625"/>
            <a:ext cx="2234512" cy="1221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minute timer DOG HEAVEN! Love dogs? I do too. These cute dogs will distract you from the 2 minute timer. #dog &#10;✅SUBSCRIBE👉 https://bit.ly/30COX6E 👈 Just do it already😀&#10;&#10; Journey to 1 MILLION 📈&#10; ⭐️||||||||||||||. 45% ............... 456K/1M ⭐️&#10;🚨 SUBSCRIBE https://bit.ly/30COX6E&#10;&#10;👉 DONATE&#10;https://bit.ly/3pkGmo7&#10;&#10;🔔 Get notified about exclusive videos, giveaways, and polls from Timer Topia.&#10;👉 https://laylo.com/timertopia&#10;&#10;&#10;&#10;It's a great two minute timer for classrooms, breaks, homework studies, tests, games, etc...&#10;&#10;Join us in the comments. We are a friendly community.&#10;&#10;#timertopia" id="267" name="Google Shape;267;p51" title="2 Minute Timer (DOG HEAVEN) 🐕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978" y="3783575"/>
            <a:ext cx="2109422" cy="11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/>
          <p:nvPr>
            <p:ph type="title"/>
          </p:nvPr>
        </p:nvSpPr>
        <p:spPr>
          <a:xfrm>
            <a:off x="457200" y="463951"/>
            <a:ext cx="8229600" cy="51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Manual Tallies</a:t>
            </a:r>
            <a:endParaRPr/>
          </a:p>
        </p:txBody>
      </p:sp>
      <p:sp>
        <p:nvSpPr>
          <p:cNvPr id="274" name="Google Shape;274;p52"/>
          <p:cNvSpPr txBox="1"/>
          <p:nvPr>
            <p:ph idx="1" type="body"/>
          </p:nvPr>
        </p:nvSpPr>
        <p:spPr>
          <a:xfrm>
            <a:off x="457200" y="1031738"/>
            <a:ext cx="8229600" cy="334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Given an integer, count how many of each digit. For the integer 26067266: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0			4			8</a:t>
            </a:r>
            <a:endParaRPr/>
          </a:p>
          <a:p>
            <a:pPr indent="45720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			5			9</a:t>
            </a:r>
            <a:endParaRPr/>
          </a:p>
          <a:p>
            <a:pPr indent="45720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			6</a:t>
            </a:r>
            <a:endParaRPr/>
          </a:p>
          <a:p>
            <a:pPr indent="45720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3			7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52"/>
          <p:cNvPicPr preferRelativeResize="0"/>
          <p:nvPr/>
        </p:nvPicPr>
        <p:blipFill rotWithShape="1">
          <a:blip r:embed="rId3">
            <a:alphaModFix/>
          </a:blip>
          <a:srcRect b="0" l="0" r="0" t="15002"/>
          <a:stretch/>
        </p:blipFill>
        <p:spPr>
          <a:xfrm>
            <a:off x="2213725" y="2798463"/>
            <a:ext cx="514350" cy="3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7550" y="2037488"/>
            <a:ext cx="2000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6125" y="2759169"/>
            <a:ext cx="38576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2"/>
          <p:cNvPicPr preferRelativeResize="0"/>
          <p:nvPr/>
        </p:nvPicPr>
        <p:blipFill rotWithShape="1">
          <a:blip r:embed="rId4">
            <a:alphaModFix/>
          </a:blip>
          <a:srcRect b="0" l="0" r="0" t="-8330"/>
          <a:stretch/>
        </p:blipFill>
        <p:spPr>
          <a:xfrm>
            <a:off x="3679000" y="3102081"/>
            <a:ext cx="20002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/>
          <p:nvPr>
            <p:ph type="title"/>
          </p:nvPr>
        </p:nvSpPr>
        <p:spPr>
          <a:xfrm>
            <a:off x="457200" y="463951"/>
            <a:ext cx="8229600" cy="51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Tally Code Options</a:t>
            </a:r>
            <a:endParaRPr/>
          </a:p>
        </p:txBody>
      </p:sp>
      <p:sp>
        <p:nvSpPr>
          <p:cNvPr id="285" name="Google Shape;285;p53"/>
          <p:cNvSpPr txBox="1"/>
          <p:nvPr>
            <p:ph idx="1" type="body"/>
          </p:nvPr>
        </p:nvSpPr>
        <p:spPr>
          <a:xfrm>
            <a:off x="457200" y="1031738"/>
            <a:ext cx="8229600" cy="191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spcBef>
                <a:spcPts val="36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Option 1 - Have variables like num0s, num1s, num2s… This requires a lot of code and isn’t efficient.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Option 2 - Use the digit as the array index. For the same number </a:t>
            </a:r>
            <a:r>
              <a:rPr lang="en-US"/>
              <a:t>26067266:</a:t>
            </a:r>
            <a:endParaRPr/>
          </a:p>
        </p:txBody>
      </p:sp>
      <p:graphicFrame>
        <p:nvGraphicFramePr>
          <p:cNvPr id="286" name="Google Shape;286;p53"/>
          <p:cNvGraphicFramePr/>
          <p:nvPr/>
        </p:nvGraphicFramePr>
        <p:xfrm>
          <a:off x="990600" y="337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{75EEBC51-E745-4131-AD07-3CA4DF9C6493}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/>
          <p:nvPr>
            <p:ph type="title"/>
          </p:nvPr>
        </p:nvSpPr>
        <p:spPr>
          <a:xfrm>
            <a:off x="457200" y="463951"/>
            <a:ext cx="8229600" cy="51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54"/>
          <p:cNvSpPr txBox="1"/>
          <p:nvPr>
            <p:ph idx="1" type="body"/>
          </p:nvPr>
        </p:nvSpPr>
        <p:spPr>
          <a:xfrm>
            <a:off x="2176750" y="1504675"/>
            <a:ext cx="6510000" cy="31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Write digitTallies().</a:t>
            </a:r>
            <a:endParaRPr/>
          </a:p>
        </p:txBody>
      </p:sp>
      <p:sp>
        <p:nvSpPr>
          <p:cNvPr id="294" name="Google Shape;294;p54"/>
          <p:cNvSpPr/>
          <p:nvPr/>
        </p:nvSpPr>
        <p:spPr>
          <a:xfrm>
            <a:off x="302125" y="1504675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5"/>
          <p:cNvSpPr txBox="1"/>
          <p:nvPr>
            <p:ph type="title"/>
          </p:nvPr>
        </p:nvSpPr>
        <p:spPr>
          <a:xfrm>
            <a:off x="457200" y="463951"/>
            <a:ext cx="8229600" cy="51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301" name="Google Shape;301;p55"/>
          <p:cNvSpPr txBox="1"/>
          <p:nvPr>
            <p:ph idx="1" type="body"/>
          </p:nvPr>
        </p:nvSpPr>
        <p:spPr>
          <a:xfrm>
            <a:off x="457200" y="1031738"/>
            <a:ext cx="8229600" cy="365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